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8" r:id="rId2"/>
    <p:sldId id="259" r:id="rId3"/>
    <p:sldId id="260" r:id="rId4"/>
    <p:sldId id="261" r:id="rId5"/>
    <p:sldId id="262" r:id="rId6"/>
    <p:sldId id="265" r:id="rId7"/>
    <p:sldId id="263" r:id="rId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1" d="100"/>
          <a:sy n="81" d="100"/>
        </p:scale>
        <p:origin x="1498"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media1.m4a>
</file>

<file path=ppt/media/media2.m4a>
</file>

<file path=ppt/media/media3.m4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a:t>Click to edit Master title style</a:t>
            </a:r>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bwMode="auto">
          <a:xfrm rot="5400000">
            <a:off x="7764621" y="1174097"/>
            <a:ext cx="2286000" cy="381000"/>
          </a:xfrm>
        </p:spPr>
        <p:txBody>
          <a:bodyPr/>
          <a:lstStyle/>
          <a:p>
            <a:fld id="{C9CA3297-6A22-4F5A-833D-B0F512C2EBB2}" type="datetimeFigureOut">
              <a:rPr lang="en-US" smtClean="0"/>
              <a:pPr/>
              <a:t>4/6/2020</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470AF66A-4F18-40F3-BC9F-180930F7249E}"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C9CA3297-6A22-4F5A-833D-B0F512C2EBB2}" type="datetimeFigureOut">
              <a:rPr lang="en-US" smtClean="0"/>
              <a:pPr/>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0AF66A-4F18-40F3-BC9F-180930F7249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C9CA3297-6A22-4F5A-833D-B0F512C2EBB2}" type="datetimeFigureOut">
              <a:rPr lang="en-US" smtClean="0"/>
              <a:pPr/>
              <a:t>4/6/2020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0AF66A-4F18-40F3-BC9F-180930F7249E}"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4"/>
          </p:nvPr>
        </p:nvSpPr>
        <p:spPr/>
        <p:txBody>
          <a:bodyPr rtlCol="0"/>
          <a:lstStyle/>
          <a:p>
            <a:fld id="{C9CA3297-6A22-4F5A-833D-B0F512C2EBB2}" type="datetimeFigureOut">
              <a:rPr lang="en-US" smtClean="0"/>
              <a:pPr/>
              <a:t>4/6/2020</a:t>
            </a:fld>
            <a:endParaRPr lang="en-US"/>
          </a:p>
        </p:txBody>
      </p:sp>
      <p:sp>
        <p:nvSpPr>
          <p:cNvPr id="9" name="Slide Number Placeholder 8"/>
          <p:cNvSpPr>
            <a:spLocks noGrp="1"/>
          </p:cNvSpPr>
          <p:nvPr>
            <p:ph type="sldNum" sz="quarter" idx="15"/>
          </p:nvPr>
        </p:nvSpPr>
        <p:spPr/>
        <p:txBody>
          <a:bodyPr rtlCol="0"/>
          <a:lstStyle/>
          <a:p>
            <a:fld id="{470AF66A-4F18-40F3-BC9F-180930F7249E}" type="slidenum">
              <a:rPr lang="en-US" smtClean="0"/>
              <a:pPr/>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a:t>Click to edit Master title style</a:t>
            </a:r>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C9CA3297-6A22-4F5A-833D-B0F512C2EBB2}" type="datetimeFigureOut">
              <a:rPr lang="en-US" smtClean="0"/>
              <a:pPr/>
              <a:t>4/6/2020</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470AF66A-4F18-40F3-BC9F-180930F7249E}"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C9CA3297-6A22-4F5A-833D-B0F512C2EBB2}" type="datetimeFigureOut">
              <a:rPr lang="en-US" smtClean="0"/>
              <a:pPr/>
              <a:t>4/6/2020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0AF66A-4F18-40F3-BC9F-180930F7249E}" type="slidenum">
              <a:rPr lang="en-US" smtClean="0"/>
              <a:pPr/>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a:t>Click to edit Master title style</a:t>
            </a:r>
          </a:p>
        </p:txBody>
      </p:sp>
      <p:sp>
        <p:nvSpPr>
          <p:cNvPr id="7" name="Date Placeholder 6"/>
          <p:cNvSpPr>
            <a:spLocks noGrp="1"/>
          </p:cNvSpPr>
          <p:nvPr>
            <p:ph type="dt" sz="half" idx="10"/>
          </p:nvPr>
        </p:nvSpPr>
        <p:spPr/>
        <p:txBody>
          <a:bodyPr/>
          <a:lstStyle/>
          <a:p>
            <a:fld id="{C9CA3297-6A22-4F5A-833D-B0F512C2EBB2}" type="datetimeFigureOut">
              <a:rPr lang="en-US" smtClean="0"/>
              <a:pPr/>
              <a:t>4/6/2020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70AF66A-4F18-40F3-BC9F-180930F7249E}" type="slidenum">
              <a:rPr lang="en-US" smtClean="0"/>
              <a:pPr/>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6" name="Date Placeholder 5"/>
          <p:cNvSpPr>
            <a:spLocks noGrp="1"/>
          </p:cNvSpPr>
          <p:nvPr>
            <p:ph type="dt" sz="half" idx="10"/>
          </p:nvPr>
        </p:nvSpPr>
        <p:spPr/>
        <p:txBody>
          <a:bodyPr rtlCol="0"/>
          <a:lstStyle/>
          <a:p>
            <a:fld id="{C9CA3297-6A22-4F5A-833D-B0F512C2EBB2}" type="datetimeFigureOut">
              <a:rPr lang="en-US" smtClean="0"/>
              <a:pPr/>
              <a:t>4/6/2020</a:t>
            </a:fld>
            <a:endParaRPr lang="en-US"/>
          </a:p>
        </p:txBody>
      </p:sp>
      <p:sp>
        <p:nvSpPr>
          <p:cNvPr id="7" name="Slide Number Placeholder 6"/>
          <p:cNvSpPr>
            <a:spLocks noGrp="1"/>
          </p:cNvSpPr>
          <p:nvPr>
            <p:ph type="sldNum" sz="quarter" idx="11"/>
          </p:nvPr>
        </p:nvSpPr>
        <p:spPr/>
        <p:txBody>
          <a:bodyPr rtlCol="0"/>
          <a:lstStyle/>
          <a:p>
            <a:fld id="{470AF66A-4F18-40F3-BC9F-180930F7249E}" type="slidenum">
              <a:rPr lang="en-US" smtClean="0"/>
              <a:pPr/>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CA3297-6A22-4F5A-833D-B0F512C2EBB2}" type="datetimeFigureOut">
              <a:rPr lang="en-US" smtClean="0"/>
              <a:pPr/>
              <a:t>4/6/2020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70AF66A-4F18-40F3-BC9F-180930F7249E}"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a:t>Click to edit Master title style</a:t>
            </a:r>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4"/>
          </p:nvPr>
        </p:nvSpPr>
        <p:spPr/>
        <p:txBody>
          <a:bodyPr rtlCol="0"/>
          <a:lstStyle/>
          <a:p>
            <a:fld id="{C9CA3297-6A22-4F5A-833D-B0F512C2EBB2}" type="datetimeFigureOut">
              <a:rPr lang="en-US" smtClean="0"/>
              <a:pPr/>
              <a:t>4/6/2020</a:t>
            </a:fld>
            <a:endParaRPr lang="en-US"/>
          </a:p>
        </p:txBody>
      </p:sp>
      <p:sp>
        <p:nvSpPr>
          <p:cNvPr id="22" name="Slide Number Placeholder 21"/>
          <p:cNvSpPr>
            <a:spLocks noGrp="1"/>
          </p:cNvSpPr>
          <p:nvPr>
            <p:ph type="sldNum" sz="quarter" idx="15"/>
          </p:nvPr>
        </p:nvSpPr>
        <p:spPr/>
        <p:txBody>
          <a:bodyPr rtlCol="0"/>
          <a:lstStyle/>
          <a:p>
            <a:fld id="{470AF66A-4F18-40F3-BC9F-180930F7249E}" type="slidenum">
              <a:rPr lang="en-US" smtClean="0"/>
              <a:pPr/>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a:t>Click to edit Master title style</a:t>
            </a:r>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C9CA3297-6A22-4F5A-833D-B0F512C2EBB2}" type="datetimeFigureOut">
              <a:rPr lang="en-US" smtClean="0"/>
              <a:pPr/>
              <a:t>4/6/2020</a:t>
            </a:fld>
            <a:endParaRPr lang="en-US"/>
          </a:p>
        </p:txBody>
      </p:sp>
      <p:sp>
        <p:nvSpPr>
          <p:cNvPr id="18" name="Slide Number Placeholder 17"/>
          <p:cNvSpPr>
            <a:spLocks noGrp="1"/>
          </p:cNvSpPr>
          <p:nvPr>
            <p:ph type="sldNum" sz="quarter" idx="11"/>
          </p:nvPr>
        </p:nvSpPr>
        <p:spPr/>
        <p:txBody>
          <a:bodyPr rtlCol="0"/>
          <a:lstStyle/>
          <a:p>
            <a:fld id="{470AF66A-4F18-40F3-BC9F-180930F7249E}" type="slidenum">
              <a:rPr lang="en-US" smtClean="0"/>
              <a:pPr/>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a:t>Click to edit Master title style</a:t>
            </a:r>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C9CA3297-6A22-4F5A-833D-B0F512C2EBB2}" type="datetimeFigureOut">
              <a:rPr lang="en-US" smtClean="0"/>
              <a:pPr/>
              <a:t>4/6/2020</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470AF66A-4F18-40F3-BC9F-180930F7249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hyperlink" Target="https://www.mindtools.com/pages/article/newTMC_11.htm"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71600" y="1447800"/>
            <a:ext cx="6324600" cy="1754326"/>
          </a:xfrm>
          <a:prstGeom prst="rect">
            <a:avLst/>
          </a:prstGeom>
          <a:noFill/>
        </p:spPr>
        <p:txBody>
          <a:bodyPr wrap="square" rtlCol="0">
            <a:spAutoFit/>
          </a:bodyPr>
          <a:lstStyle/>
          <a:p>
            <a:pPr algn="ctr"/>
            <a:r>
              <a:rPr lang="en-US" sz="5400" dirty="0">
                <a:solidFill>
                  <a:schemeClr val="accent1">
                    <a:lumMod val="75000"/>
                  </a:schemeClr>
                </a:solidFill>
                <a:latin typeface="Andalus" pitchFamily="18" charset="-78"/>
                <a:cs typeface="Andalus" pitchFamily="18" charset="-78"/>
              </a:rPr>
              <a:t>TOPIC:</a:t>
            </a:r>
          </a:p>
          <a:p>
            <a:pPr algn="ctr"/>
            <a:r>
              <a:rPr lang="en-US" sz="5400" dirty="0">
                <a:solidFill>
                  <a:schemeClr val="accent1">
                    <a:lumMod val="75000"/>
                  </a:schemeClr>
                </a:solidFill>
                <a:latin typeface="Andalus" pitchFamily="18" charset="-78"/>
                <a:cs typeface="Andalus" pitchFamily="18" charset="-78"/>
              </a:rPr>
              <a:t>SWOT ANALYSIS</a:t>
            </a:r>
          </a:p>
        </p:txBody>
      </p:sp>
      <p:sp>
        <p:nvSpPr>
          <p:cNvPr id="3" name="TextBox 2"/>
          <p:cNvSpPr txBox="1"/>
          <p:nvPr/>
        </p:nvSpPr>
        <p:spPr>
          <a:xfrm>
            <a:off x="838200" y="3657600"/>
            <a:ext cx="6019800" cy="1569660"/>
          </a:xfrm>
          <a:prstGeom prst="rect">
            <a:avLst/>
          </a:prstGeom>
          <a:noFill/>
        </p:spPr>
        <p:txBody>
          <a:bodyPr wrap="square" rtlCol="0">
            <a:spAutoFit/>
          </a:bodyPr>
          <a:lstStyle/>
          <a:p>
            <a:r>
              <a:rPr lang="en-US" sz="2400" dirty="0">
                <a:solidFill>
                  <a:schemeClr val="bg2">
                    <a:lumMod val="10000"/>
                  </a:schemeClr>
                </a:solidFill>
              </a:rPr>
              <a:t>PREPARED BY:</a:t>
            </a:r>
          </a:p>
          <a:p>
            <a:r>
              <a:rPr lang="en-US" sz="2400" dirty="0">
                <a:solidFill>
                  <a:schemeClr val="bg2">
                    <a:lumMod val="10000"/>
                  </a:schemeClr>
                </a:solidFill>
              </a:rPr>
              <a:t>MS. SHIVANI ARORA</a:t>
            </a:r>
          </a:p>
          <a:p>
            <a:r>
              <a:rPr lang="en-US" sz="2400" dirty="0">
                <a:solidFill>
                  <a:schemeClr val="bg2">
                    <a:lumMod val="10000"/>
                  </a:schemeClr>
                </a:solidFill>
              </a:rPr>
              <a:t>ASSISTANT PROFESSOR</a:t>
            </a:r>
          </a:p>
          <a:p>
            <a:r>
              <a:rPr lang="en-US" sz="2400" dirty="0">
                <a:solidFill>
                  <a:schemeClr val="bg2">
                    <a:lumMod val="10000"/>
                  </a:schemeClr>
                </a:solidFill>
              </a:rPr>
              <a:t>GRAPHIC ERA HILL UNIVERSITY</a:t>
            </a:r>
          </a:p>
        </p:txBody>
      </p:sp>
      <p:pic>
        <p:nvPicPr>
          <p:cNvPr id="4" name="Audio 3">
            <a:hlinkClick r:id="" action="ppaction://media"/>
            <a:extLst>
              <a:ext uri="{FF2B5EF4-FFF2-40B4-BE49-F238E27FC236}">
                <a16:creationId xmlns:a16="http://schemas.microsoft.com/office/drawing/2014/main" id="{9AC90719-4A8A-433B-ABCC-A31D7B0FFCA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303"/>
    </mc:Choice>
    <mc:Fallback>
      <p:transition spd="slow" advTm="263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762000"/>
            <a:ext cx="7010400" cy="5293757"/>
          </a:xfrm>
          <a:prstGeom prst="rect">
            <a:avLst/>
          </a:prstGeom>
          <a:noFill/>
        </p:spPr>
        <p:txBody>
          <a:bodyPr wrap="square" rtlCol="0">
            <a:spAutoFit/>
          </a:bodyPr>
          <a:lstStyle/>
          <a:p>
            <a:r>
              <a:rPr lang="en-US" sz="4000" dirty="0">
                <a:latin typeface="Andalus" pitchFamily="18" charset="-78"/>
                <a:cs typeface="Andalus" pitchFamily="18" charset="-78"/>
              </a:rPr>
              <a:t>What is SWOT analysis??</a:t>
            </a:r>
            <a:endParaRPr lang="en-US" dirty="0">
              <a:latin typeface="Andalus" pitchFamily="18" charset="-78"/>
              <a:cs typeface="Andalus" pitchFamily="18" charset="-78"/>
            </a:endParaRPr>
          </a:p>
          <a:p>
            <a:endParaRPr lang="en-US" dirty="0"/>
          </a:p>
          <a:p>
            <a:pPr>
              <a:buFont typeface="Arial" pitchFamily="34" charset="0"/>
              <a:buChar char="•"/>
            </a:pPr>
            <a:r>
              <a:rPr lang="en-US" sz="2000" dirty="0">
                <a:latin typeface="Andalus" pitchFamily="18" charset="-78"/>
                <a:cs typeface="Andalus" pitchFamily="18" charset="-78"/>
              </a:rPr>
              <a:t>A technique that enables a group or individual to move from everyday problems and traditional strategies to a fresh prospective.</a:t>
            </a:r>
          </a:p>
          <a:p>
            <a:pPr>
              <a:buFont typeface="Arial" pitchFamily="34" charset="0"/>
              <a:buChar char="•"/>
            </a:pPr>
            <a:endParaRPr lang="en-US" sz="2000" dirty="0">
              <a:latin typeface="Andalus" pitchFamily="18" charset="-78"/>
              <a:cs typeface="Andalus" pitchFamily="18" charset="-78"/>
            </a:endParaRPr>
          </a:p>
          <a:p>
            <a:pPr>
              <a:buFont typeface="Arial" pitchFamily="34" charset="0"/>
              <a:buChar char="•"/>
            </a:pPr>
            <a:r>
              <a:rPr lang="en-US" sz="2000" dirty="0">
                <a:latin typeface="Andalus" pitchFamily="18" charset="-78"/>
                <a:cs typeface="Andalus" pitchFamily="18" charset="-78"/>
              </a:rPr>
              <a:t>SWOT analysis looks at your strengths and weaknesses, and the opportunities and threats your business faces.</a:t>
            </a:r>
          </a:p>
          <a:p>
            <a:pPr>
              <a:buFont typeface="Arial" pitchFamily="34" charset="0"/>
              <a:buChar char="•"/>
            </a:pPr>
            <a:endParaRPr lang="en-US" sz="2000" dirty="0">
              <a:latin typeface="Andalus" pitchFamily="18" charset="-78"/>
              <a:cs typeface="Andalus" pitchFamily="18" charset="-78"/>
            </a:endParaRPr>
          </a:p>
          <a:p>
            <a:pPr>
              <a:buFont typeface="Arial" pitchFamily="34" charset="0"/>
              <a:buChar char="•"/>
            </a:pPr>
            <a:r>
              <a:rPr lang="en-US" sz="2000" dirty="0">
                <a:latin typeface="Andalus" pitchFamily="18" charset="-78"/>
                <a:cs typeface="Andalus" pitchFamily="18" charset="-78"/>
              </a:rPr>
              <a:t>The SWOT Analysis framework is a very important and useful tool to use in marketing Management and other business applications.</a:t>
            </a:r>
          </a:p>
          <a:p>
            <a:pPr>
              <a:buFont typeface="Arial" pitchFamily="34" charset="0"/>
              <a:buChar char="•"/>
            </a:pPr>
            <a:endParaRPr lang="en-US" sz="2000" dirty="0">
              <a:latin typeface="Andalus" pitchFamily="18" charset="-78"/>
              <a:cs typeface="Andalus" pitchFamily="18" charset="-78"/>
            </a:endParaRPr>
          </a:p>
          <a:p>
            <a:pPr>
              <a:buFont typeface="Arial" pitchFamily="34" charset="0"/>
              <a:buChar char="•"/>
            </a:pPr>
            <a:r>
              <a:rPr lang="en-US" sz="2000" dirty="0"/>
              <a:t>A clear understanding of SWOT is required for business majors.</a:t>
            </a:r>
          </a:p>
          <a:p>
            <a:pPr>
              <a:buFont typeface="Arial" pitchFamily="34" charset="0"/>
              <a:buChar char="•"/>
            </a:pPr>
            <a:endParaRPr lang="en-US" sz="2000" dirty="0">
              <a:latin typeface="Andalus" pitchFamily="18" charset="-78"/>
              <a:cs typeface="Andalus" pitchFamily="18" charset="-78"/>
            </a:endParaRPr>
          </a:p>
        </p:txBody>
      </p:sp>
      <p:pic>
        <p:nvPicPr>
          <p:cNvPr id="3" name="Audio 2">
            <a:hlinkClick r:id="" action="ppaction://media"/>
            <a:extLst>
              <a:ext uri="{FF2B5EF4-FFF2-40B4-BE49-F238E27FC236}">
                <a16:creationId xmlns:a16="http://schemas.microsoft.com/office/drawing/2014/main" id="{62BAD400-C425-486C-A37F-8B0CE34CF0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2672"/>
    </mc:Choice>
    <mc:Fallback>
      <p:transition spd="slow" advTm="92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57200" y="533400"/>
            <a:ext cx="8001000" cy="5878532"/>
          </a:xfrm>
          <a:prstGeom prst="rect">
            <a:avLst/>
          </a:prstGeom>
          <a:noFill/>
        </p:spPr>
        <p:txBody>
          <a:bodyPr wrap="square" rtlCol="0">
            <a:spAutoFit/>
          </a:bodyPr>
          <a:lstStyle/>
          <a:p>
            <a:pPr fontAlgn="base"/>
            <a:r>
              <a:rPr lang="en-US" sz="2000" b="1" dirty="0">
                <a:latin typeface="Andalus" pitchFamily="18" charset="-78"/>
                <a:cs typeface="Andalus" pitchFamily="18" charset="-78"/>
              </a:rPr>
              <a:t>Strengths</a:t>
            </a:r>
          </a:p>
          <a:p>
            <a:pPr fontAlgn="base"/>
            <a:endParaRPr lang="en-US" sz="2000" b="1" dirty="0">
              <a:latin typeface="Andalus" pitchFamily="18" charset="-78"/>
              <a:cs typeface="Andalus" pitchFamily="18" charset="-78"/>
            </a:endParaRPr>
          </a:p>
          <a:p>
            <a:pPr fontAlgn="base">
              <a:buFont typeface="Wingdings" pitchFamily="2" charset="2"/>
              <a:buChar char="ü"/>
            </a:pPr>
            <a:r>
              <a:rPr lang="en-US" sz="2000" dirty="0">
                <a:latin typeface="Andalus" pitchFamily="18" charset="-78"/>
                <a:cs typeface="Andalus" pitchFamily="18" charset="-78"/>
              </a:rPr>
              <a:t>Strengths are things that your organization does particularly well, or in a way that distinguishes you from your competitors. Think about the advantages your organization has over other organizations. These might be the motivation of your staff, access to certain materials, or a strong set of manufacturing processes.</a:t>
            </a:r>
          </a:p>
          <a:p>
            <a:pPr fontAlgn="base">
              <a:buFont typeface="Wingdings" pitchFamily="2" charset="2"/>
              <a:buChar char="ü"/>
            </a:pPr>
            <a:endParaRPr lang="en-US" sz="2000" dirty="0">
              <a:latin typeface="Andalus" pitchFamily="18" charset="-78"/>
              <a:cs typeface="Andalus" pitchFamily="18" charset="-78"/>
            </a:endParaRPr>
          </a:p>
          <a:p>
            <a:pPr fontAlgn="base">
              <a:buFont typeface="Wingdings" pitchFamily="2" charset="2"/>
              <a:buChar char="ü"/>
            </a:pPr>
            <a:r>
              <a:rPr lang="en-US" sz="2000" dirty="0">
                <a:latin typeface="Andalus" pitchFamily="18" charset="-78"/>
                <a:cs typeface="Andalus" pitchFamily="18" charset="-78"/>
              </a:rPr>
              <a:t>Your strengths are an integral part of your organization, so think about what makes it "tick." What do you do better than anyone else? What values drive your business? What unique or lowest-cost resources can you draw upon that others can't? Identify and analyze your organization's </a:t>
            </a:r>
            <a:r>
              <a:rPr lang="en-US" sz="2000" b="1" dirty="0">
                <a:latin typeface="Andalus" pitchFamily="18" charset="-78"/>
                <a:cs typeface="Andalus" pitchFamily="18" charset="-78"/>
                <a:hlinkClick r:id="rId4"/>
              </a:rPr>
              <a:t>Unique Selling Proposition</a:t>
            </a:r>
            <a:r>
              <a:rPr lang="en-US" sz="2000" dirty="0">
                <a:latin typeface="Andalus" pitchFamily="18" charset="-78"/>
                <a:cs typeface="Andalus" pitchFamily="18" charset="-78"/>
              </a:rPr>
              <a:t>  (USP), and add this to the Strengths section.</a:t>
            </a:r>
          </a:p>
          <a:p>
            <a:pPr fontAlgn="base">
              <a:buFont typeface="Wingdings" pitchFamily="2" charset="2"/>
              <a:buChar char="ü"/>
            </a:pPr>
            <a:endParaRPr lang="en-US" sz="2000" dirty="0">
              <a:latin typeface="Andalus" pitchFamily="18" charset="-78"/>
              <a:cs typeface="Andalus" pitchFamily="18" charset="-78"/>
            </a:endParaRPr>
          </a:p>
          <a:p>
            <a:pPr fontAlgn="base">
              <a:buFont typeface="Wingdings" pitchFamily="2" charset="2"/>
              <a:buChar char="ü"/>
            </a:pPr>
            <a:r>
              <a:rPr lang="en-US" sz="2000" dirty="0">
                <a:latin typeface="Andalus" pitchFamily="18" charset="-78"/>
                <a:cs typeface="Andalus" pitchFamily="18" charset="-78"/>
              </a:rPr>
              <a:t>Then turn your perspective around and ask yourself what your competitors might see as your strengths. What factors mean that you get the sale ahead of them?</a:t>
            </a:r>
          </a:p>
          <a:p>
            <a:pPr fontAlgn="base"/>
            <a:endParaRPr lang="en-US" b="1" dirty="0"/>
          </a:p>
          <a:p>
            <a:endParaRPr lang="en-US" dirty="0"/>
          </a:p>
        </p:txBody>
      </p:sp>
      <p:pic>
        <p:nvPicPr>
          <p:cNvPr id="2" name="Audio 1">
            <a:hlinkClick r:id="" action="ppaction://media"/>
            <a:extLst>
              <a:ext uri="{FF2B5EF4-FFF2-40B4-BE49-F238E27FC236}">
                <a16:creationId xmlns:a16="http://schemas.microsoft.com/office/drawing/2014/main" id="{9A8AB626-6764-452E-9DA8-C5F4D294C54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2036"/>
    </mc:Choice>
    <mc:Fallback>
      <p:transition spd="slow" advTm="2020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609600"/>
            <a:ext cx="8001000" cy="4678204"/>
          </a:xfrm>
          <a:prstGeom prst="rect">
            <a:avLst/>
          </a:prstGeom>
          <a:noFill/>
        </p:spPr>
        <p:txBody>
          <a:bodyPr wrap="square" rtlCol="0">
            <a:spAutoFit/>
          </a:bodyPr>
          <a:lstStyle/>
          <a:p>
            <a:pPr fontAlgn="base"/>
            <a:r>
              <a:rPr lang="en-US" sz="2000" b="1" dirty="0">
                <a:latin typeface="Andalus" pitchFamily="18" charset="-78"/>
                <a:cs typeface="Andalus" pitchFamily="18" charset="-78"/>
              </a:rPr>
              <a:t>Weaknesses</a:t>
            </a:r>
          </a:p>
          <a:p>
            <a:pPr fontAlgn="base"/>
            <a:endParaRPr lang="en-US" sz="2000" b="1" dirty="0">
              <a:latin typeface="Andalus" pitchFamily="18" charset="-78"/>
              <a:cs typeface="Andalus" pitchFamily="18" charset="-78"/>
            </a:endParaRPr>
          </a:p>
          <a:p>
            <a:pPr fontAlgn="base">
              <a:buFont typeface="Wingdings" pitchFamily="2" charset="2"/>
              <a:buChar char="v"/>
            </a:pPr>
            <a:r>
              <a:rPr lang="en-US" sz="2000" dirty="0">
                <a:latin typeface="Andalus" pitchFamily="18" charset="-78"/>
                <a:cs typeface="Andalus" pitchFamily="18" charset="-78"/>
              </a:rPr>
              <a:t>Now it's time to consider your organization's weaknesses. Be honest! A SWOT Analysis will only be valuable if you gather all the information you need. So, it's best to be realistic now, and face any unpleasant truths as soon as possible.</a:t>
            </a:r>
          </a:p>
          <a:p>
            <a:pPr fontAlgn="base">
              <a:buFont typeface="Wingdings" pitchFamily="2" charset="2"/>
              <a:buChar char="v"/>
            </a:pPr>
            <a:endParaRPr lang="en-US" sz="2000" dirty="0">
              <a:latin typeface="Andalus" pitchFamily="18" charset="-78"/>
              <a:cs typeface="Andalus" pitchFamily="18" charset="-78"/>
            </a:endParaRPr>
          </a:p>
          <a:p>
            <a:pPr fontAlgn="base">
              <a:buFont typeface="Wingdings" pitchFamily="2" charset="2"/>
              <a:buChar char="v"/>
            </a:pPr>
            <a:r>
              <a:rPr lang="en-US" sz="2000" dirty="0">
                <a:latin typeface="Andalus" pitchFamily="18" charset="-78"/>
                <a:cs typeface="Andalus" pitchFamily="18" charset="-78"/>
              </a:rPr>
              <a:t>Weaknesses, like strengths, are inherent features of your organization, so focus on your people, resources, systems, and procedures. Think about what you could improve, and the sorts of practices you should avoid.</a:t>
            </a:r>
          </a:p>
          <a:p>
            <a:pPr fontAlgn="base">
              <a:buFont typeface="Wingdings" pitchFamily="2" charset="2"/>
              <a:buChar char="v"/>
            </a:pPr>
            <a:r>
              <a:rPr lang="en-US" sz="2000" dirty="0">
                <a:latin typeface="Andalus" pitchFamily="18" charset="-78"/>
                <a:cs typeface="Andalus" pitchFamily="18" charset="-78"/>
              </a:rPr>
              <a:t>Once again, imagine (or find out) how other people in your market see you. Do they notice weaknesses that you tend to be blind to? Take time to examine how and why your competitors are doing better than you. What are you lacking?</a:t>
            </a:r>
          </a:p>
          <a:p>
            <a:endParaRPr lang="en-US" dirty="0"/>
          </a:p>
        </p:txBody>
      </p:sp>
      <p:pic>
        <p:nvPicPr>
          <p:cNvPr id="3" name="Audio 2">
            <a:hlinkClick r:id="" action="ppaction://media"/>
            <a:extLst>
              <a:ext uri="{FF2B5EF4-FFF2-40B4-BE49-F238E27FC236}">
                <a16:creationId xmlns:a16="http://schemas.microsoft.com/office/drawing/2014/main" id="{3863DEA4-1DF6-441C-A28E-FF13C61BC6E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8320"/>
    </mc:Choice>
    <mc:Fallback>
      <p:transition spd="slow" advTm="238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609600"/>
            <a:ext cx="7924800" cy="5940088"/>
          </a:xfrm>
          <a:prstGeom prst="rect">
            <a:avLst/>
          </a:prstGeom>
          <a:noFill/>
        </p:spPr>
        <p:txBody>
          <a:bodyPr wrap="square" rtlCol="0">
            <a:spAutoFit/>
          </a:bodyPr>
          <a:lstStyle/>
          <a:p>
            <a:pPr fontAlgn="base"/>
            <a:r>
              <a:rPr lang="en-US" sz="2000" b="1" dirty="0">
                <a:latin typeface="Andalus" pitchFamily="18" charset="-78"/>
                <a:cs typeface="Andalus" pitchFamily="18" charset="-78"/>
              </a:rPr>
              <a:t>Opportunities</a:t>
            </a:r>
          </a:p>
          <a:p>
            <a:pPr fontAlgn="base"/>
            <a:endParaRPr lang="en-US" sz="2000" b="1" dirty="0">
              <a:latin typeface="Andalus" pitchFamily="18" charset="-78"/>
              <a:cs typeface="Andalus" pitchFamily="18" charset="-78"/>
            </a:endParaRPr>
          </a:p>
          <a:p>
            <a:pPr fontAlgn="base">
              <a:buFont typeface="Wingdings" pitchFamily="2" charset="2"/>
              <a:buChar char="q"/>
            </a:pPr>
            <a:r>
              <a:rPr lang="en-US" sz="2000" dirty="0">
                <a:latin typeface="Andalus" pitchFamily="18" charset="-78"/>
                <a:cs typeface="Andalus" pitchFamily="18" charset="-78"/>
              </a:rPr>
              <a:t>Opportunities are openings or chances for something positive to happen, but you'll need to claim them for yourself!</a:t>
            </a:r>
          </a:p>
          <a:p>
            <a:pPr fontAlgn="base">
              <a:buFont typeface="Wingdings" pitchFamily="2" charset="2"/>
              <a:buChar char="q"/>
            </a:pPr>
            <a:endParaRPr lang="en-US" sz="2000" dirty="0">
              <a:latin typeface="Andalus" pitchFamily="18" charset="-78"/>
              <a:cs typeface="Andalus" pitchFamily="18" charset="-78"/>
            </a:endParaRPr>
          </a:p>
          <a:p>
            <a:pPr fontAlgn="base">
              <a:buFont typeface="Wingdings" pitchFamily="2" charset="2"/>
              <a:buChar char="q"/>
            </a:pPr>
            <a:r>
              <a:rPr lang="en-US" sz="2000" dirty="0">
                <a:latin typeface="Andalus" pitchFamily="18" charset="-78"/>
                <a:cs typeface="Andalus" pitchFamily="18" charset="-78"/>
              </a:rPr>
              <a:t>They usually arise from situations outside your organization, and require an eye to what might happen in the future. They might arise as developments in the market you serve, or in the technology you use. Being able to spot and exploit opportunities can make a huge difference to your organization's ability to compete and take the lead in your market.</a:t>
            </a:r>
          </a:p>
          <a:p>
            <a:pPr fontAlgn="base">
              <a:buFont typeface="Wingdings" pitchFamily="2" charset="2"/>
              <a:buChar char="q"/>
            </a:pPr>
            <a:endParaRPr lang="en-US" sz="2000" dirty="0">
              <a:latin typeface="Andalus" pitchFamily="18" charset="-78"/>
              <a:cs typeface="Andalus" pitchFamily="18" charset="-78"/>
            </a:endParaRPr>
          </a:p>
          <a:p>
            <a:pPr fontAlgn="base">
              <a:buFont typeface="Wingdings" pitchFamily="2" charset="2"/>
              <a:buChar char="q"/>
            </a:pPr>
            <a:r>
              <a:rPr lang="en-US" sz="2000" dirty="0">
                <a:latin typeface="Andalus" pitchFamily="18" charset="-78"/>
                <a:cs typeface="Andalus" pitchFamily="18" charset="-78"/>
              </a:rPr>
              <a:t>Think about good opportunities you can spot immediately. These don't need to be game-changers: even small advantages can increase your organization's competitiveness. What interesting market trends are you aware of, large or small, which could have an impact?</a:t>
            </a:r>
          </a:p>
          <a:p>
            <a:pPr fontAlgn="base">
              <a:buFont typeface="Wingdings" pitchFamily="2" charset="2"/>
              <a:buChar char="q"/>
            </a:pPr>
            <a:r>
              <a:rPr lang="en-US" sz="2000" dirty="0">
                <a:latin typeface="Andalus" pitchFamily="18" charset="-78"/>
                <a:cs typeface="Andalus" pitchFamily="18" charset="-78"/>
              </a:rPr>
              <a:t>You should also watch out for changes in government policy related to your field. And changes in social patterns, population profiles, and lifestyles can all throw up interesting opportunities.</a:t>
            </a:r>
          </a:p>
          <a:p>
            <a:endParaRPr lang="en-US" sz="2000" dirty="0">
              <a:latin typeface="Andalus" pitchFamily="18" charset="-78"/>
              <a:cs typeface="Andalus" pitchFamily="18" charset="-78"/>
            </a:endParaRPr>
          </a:p>
        </p:txBody>
      </p:sp>
      <p:pic>
        <p:nvPicPr>
          <p:cNvPr id="3" name="Audio 2">
            <a:hlinkClick r:id="" action="ppaction://media"/>
            <a:extLst>
              <a:ext uri="{FF2B5EF4-FFF2-40B4-BE49-F238E27FC236}">
                <a16:creationId xmlns:a16="http://schemas.microsoft.com/office/drawing/2014/main" id="{044D0FDC-E797-430B-912B-B2ACBEC441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6778"/>
    </mc:Choice>
    <mc:Fallback>
      <p:transition spd="slow" advTm="266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685800"/>
            <a:ext cx="8001000" cy="5909310"/>
          </a:xfrm>
          <a:prstGeom prst="rect">
            <a:avLst/>
          </a:prstGeom>
          <a:noFill/>
        </p:spPr>
        <p:txBody>
          <a:bodyPr wrap="square" rtlCol="0">
            <a:spAutoFit/>
          </a:bodyPr>
          <a:lstStyle/>
          <a:p>
            <a:pPr fontAlgn="base"/>
            <a:r>
              <a:rPr lang="en-US" sz="2000" b="1" dirty="0">
                <a:latin typeface="Andalus" pitchFamily="18" charset="-78"/>
                <a:cs typeface="Andalus" pitchFamily="18" charset="-78"/>
              </a:rPr>
              <a:t>Threats</a:t>
            </a:r>
          </a:p>
          <a:p>
            <a:pPr fontAlgn="base"/>
            <a:endParaRPr lang="en-US" sz="2000" b="1" dirty="0">
              <a:latin typeface="Andalus" pitchFamily="18" charset="-78"/>
              <a:cs typeface="Andalus" pitchFamily="18" charset="-78"/>
            </a:endParaRPr>
          </a:p>
          <a:p>
            <a:pPr fontAlgn="base">
              <a:buFont typeface="Wingdings" pitchFamily="2" charset="2"/>
              <a:buChar char="Ø"/>
            </a:pPr>
            <a:r>
              <a:rPr lang="en-US" sz="2000" dirty="0">
                <a:latin typeface="Andalus" pitchFamily="18" charset="-78"/>
                <a:cs typeface="Andalus" pitchFamily="18" charset="-78"/>
              </a:rPr>
              <a:t>Threats include anything that can negatively affect your business from the outside, such as supply chain problems, shifts in market requirements, or a shortage of recruits. It's vital to anticipate threats and to take action against them before you become a victim of them and your growth stalls.</a:t>
            </a:r>
          </a:p>
          <a:p>
            <a:pPr fontAlgn="base">
              <a:buFont typeface="Wingdings" pitchFamily="2" charset="2"/>
              <a:buChar char="Ø"/>
            </a:pPr>
            <a:endParaRPr lang="en-US" sz="2000" dirty="0">
              <a:latin typeface="Andalus" pitchFamily="18" charset="-78"/>
              <a:cs typeface="Andalus" pitchFamily="18" charset="-78"/>
            </a:endParaRPr>
          </a:p>
          <a:p>
            <a:pPr fontAlgn="base">
              <a:buFont typeface="Wingdings" pitchFamily="2" charset="2"/>
              <a:buChar char="Ø"/>
            </a:pPr>
            <a:r>
              <a:rPr lang="en-US" sz="2000" dirty="0">
                <a:latin typeface="Andalus" pitchFamily="18" charset="-78"/>
                <a:cs typeface="Andalus" pitchFamily="18" charset="-78"/>
              </a:rPr>
              <a:t>Think about the obstacles you face in getting your product to market and selling. You may notice that quality standards or specifications for your products are changing, and that you'll need to change those products if you're to stay in the lead. Evolving technology is an ever-present threat, as well as an opportunity!</a:t>
            </a:r>
          </a:p>
          <a:p>
            <a:pPr fontAlgn="base">
              <a:buFont typeface="Wingdings" pitchFamily="2" charset="2"/>
              <a:buChar char="Ø"/>
            </a:pPr>
            <a:endParaRPr lang="en-US" sz="2000" dirty="0">
              <a:latin typeface="Andalus" pitchFamily="18" charset="-78"/>
              <a:cs typeface="Andalus" pitchFamily="18" charset="-78"/>
            </a:endParaRPr>
          </a:p>
          <a:p>
            <a:pPr fontAlgn="base">
              <a:buFont typeface="Wingdings" pitchFamily="2" charset="2"/>
              <a:buChar char="Ø"/>
            </a:pPr>
            <a:r>
              <a:rPr lang="en-US" sz="2000" dirty="0">
                <a:latin typeface="Andalus" pitchFamily="18" charset="-78"/>
                <a:cs typeface="Andalus" pitchFamily="18" charset="-78"/>
              </a:rPr>
              <a:t>Always consider what your competitors are doing, and whether you should be changing your organization's emphasis to meet the challenge. But remember that what they're doing might not be the right thing for you to do, and avoid copying them without knowing how it will improve your position.</a:t>
            </a:r>
          </a:p>
          <a:p>
            <a:endParaRPr lang="en-US" dirty="0"/>
          </a:p>
        </p:txBody>
      </p:sp>
      <p:pic>
        <p:nvPicPr>
          <p:cNvPr id="3" name="Audio 2">
            <a:hlinkClick r:id="" action="ppaction://media"/>
            <a:extLst>
              <a:ext uri="{FF2B5EF4-FFF2-40B4-BE49-F238E27FC236}">
                <a16:creationId xmlns:a16="http://schemas.microsoft.com/office/drawing/2014/main" id="{53522597-AE3B-41A5-88C5-9B95589AE23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0812"/>
    </mc:Choice>
    <mc:Fallback>
      <p:transition spd="slow" advTm="410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00200" y="2514600"/>
            <a:ext cx="5791200" cy="1107996"/>
          </a:xfrm>
          <a:prstGeom prst="rect">
            <a:avLst/>
          </a:prstGeom>
          <a:noFill/>
        </p:spPr>
        <p:txBody>
          <a:bodyPr wrap="square" rtlCol="0">
            <a:spAutoFit/>
          </a:bodyPr>
          <a:lstStyle/>
          <a:p>
            <a:r>
              <a:rPr lang="en-US" sz="6600" dirty="0">
                <a:solidFill>
                  <a:schemeClr val="accent3">
                    <a:lumMod val="50000"/>
                  </a:schemeClr>
                </a:solidFill>
                <a:latin typeface="Andalus" pitchFamily="18" charset="-78"/>
                <a:cs typeface="Andalus" pitchFamily="18" charset="-78"/>
              </a:rPr>
              <a:t>THANK YOU!!!</a:t>
            </a:r>
          </a:p>
        </p:txBody>
      </p:sp>
      <p:pic>
        <p:nvPicPr>
          <p:cNvPr id="3" name="Audio 2">
            <a:hlinkClick r:id="" action="ppaction://media"/>
            <a:extLst>
              <a:ext uri="{FF2B5EF4-FFF2-40B4-BE49-F238E27FC236}">
                <a16:creationId xmlns:a16="http://schemas.microsoft.com/office/drawing/2014/main" id="{50FD2FD5-0C23-4919-92DD-DF53B5C8F60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170"/>
    </mc:Choice>
    <mc:Fallback>
      <p:transition spd="slow" advTm="131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66</TotalTime>
  <Words>712</Words>
  <Application>Microsoft Office PowerPoint</Application>
  <PresentationFormat>On-screen Show (4:3)</PresentationFormat>
  <Paragraphs>44</Paragraphs>
  <Slides>7</Slides>
  <Notes>0</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Andalus</vt:lpstr>
      <vt:lpstr>Arial</vt:lpstr>
      <vt:lpstr>Century Schoolbook</vt:lpstr>
      <vt:lpstr>Wingdings</vt:lpstr>
      <vt:lpstr>Wingdings 2</vt:lpstr>
      <vt:lpstr>Oriel</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Home</dc:creator>
  <cp:lastModifiedBy>himani sivaraman</cp:lastModifiedBy>
  <cp:revision>7</cp:revision>
  <dcterms:created xsi:type="dcterms:W3CDTF">2020-04-04T18:09:46Z</dcterms:created>
  <dcterms:modified xsi:type="dcterms:W3CDTF">2020-04-06T17:34:33Z</dcterms:modified>
</cp:coreProperties>
</file>

<file path=docProps/thumbnail.jpeg>
</file>